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Nunito Semi Bold" panose="020B0604020202020204" charset="0"/>
      <p:regular r:id="rId10"/>
    </p:embeddedFont>
    <p:embeddedFont>
      <p:font typeface="PT Sans" panose="020B0503020203020204" pitchFamily="3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12E"/>
    <a:srgbClr val="07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919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Library Management System with JavaFX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Building a Modern, User-Friendly Interface for Efficient Library Operations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202" y="370999"/>
            <a:ext cx="550092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JavaFX for Library Management?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02" y="1121807"/>
            <a:ext cx="6678454" cy="667845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487364" y="1121807"/>
            <a:ext cx="6678454" cy="1388864"/>
          </a:xfrm>
          <a:prstGeom prst="roundRect">
            <a:avLst>
              <a:gd name="adj" fmla="val 14573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7502" y="1271945"/>
            <a:ext cx="404693" cy="404693"/>
          </a:xfrm>
          <a:prstGeom prst="roundRect">
            <a:avLst>
              <a:gd name="adj" fmla="val 22592646"/>
            </a:avLst>
          </a:prstGeom>
          <a:solidFill>
            <a:srgbClr val="F2B42D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8826" y="1383149"/>
            <a:ext cx="182047" cy="1820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37502" y="1811536"/>
            <a:ext cx="1615083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Cross-Platform Power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637502" y="2144792"/>
            <a:ext cx="6378178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Rich UI controls with CSS styling that works seamlessly across Windows, Mac, and Linux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7487364" y="2645569"/>
            <a:ext cx="6678454" cy="1388864"/>
          </a:xfrm>
          <a:prstGeom prst="roundRect">
            <a:avLst>
              <a:gd name="adj" fmla="val 14573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637502" y="2795707"/>
            <a:ext cx="404693" cy="404693"/>
          </a:xfrm>
          <a:prstGeom prst="roundRect">
            <a:avLst>
              <a:gd name="adj" fmla="val 22592646"/>
            </a:avLst>
          </a:prstGeom>
          <a:solidFill>
            <a:srgbClr val="D7425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8826" y="2906911"/>
            <a:ext cx="182047" cy="1820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37502" y="3335298"/>
            <a:ext cx="1587341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Visual Design Tools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7637502" y="3668554"/>
            <a:ext cx="6378178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Scene Builder enables drag-and-drop UI design, dramatically accelerating development</a:t>
            </a:r>
            <a:endParaRPr lang="en-US" sz="1050" dirty="0"/>
          </a:p>
        </p:txBody>
      </p:sp>
      <p:sp>
        <p:nvSpPr>
          <p:cNvPr id="14" name="Shape 9"/>
          <p:cNvSpPr/>
          <p:nvPr/>
        </p:nvSpPr>
        <p:spPr>
          <a:xfrm>
            <a:off x="7487364" y="4169331"/>
            <a:ext cx="6678454" cy="1388864"/>
          </a:xfrm>
          <a:prstGeom prst="roundRect">
            <a:avLst>
              <a:gd name="adj" fmla="val 14573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637502" y="4319468"/>
            <a:ext cx="404693" cy="404693"/>
          </a:xfrm>
          <a:prstGeom prst="roundRect">
            <a:avLst>
              <a:gd name="adj" fmla="val 22592646"/>
            </a:avLst>
          </a:prstGeom>
          <a:solidFill>
            <a:srgbClr val="DD785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48826" y="4430673"/>
            <a:ext cx="182047" cy="18204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637502" y="4859060"/>
            <a:ext cx="1587341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Smooth Performance</a:t>
            </a:r>
            <a:endParaRPr lang="en-US" sz="1200" dirty="0"/>
          </a:p>
        </p:txBody>
      </p:sp>
      <p:sp>
        <p:nvSpPr>
          <p:cNvPr id="18" name="Text 12"/>
          <p:cNvSpPr/>
          <p:nvPr/>
        </p:nvSpPr>
        <p:spPr>
          <a:xfrm>
            <a:off x="7637502" y="5192316"/>
            <a:ext cx="6378178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Hardware-accelerated graphics ensure fluid, responsive user interactions</a:t>
            </a:r>
            <a:endParaRPr lang="en-US" sz="1050" dirty="0"/>
          </a:p>
        </p:txBody>
      </p:sp>
      <p:sp>
        <p:nvSpPr>
          <p:cNvPr id="19" name="Shape 13"/>
          <p:cNvSpPr/>
          <p:nvPr/>
        </p:nvSpPr>
        <p:spPr>
          <a:xfrm>
            <a:off x="7487364" y="5693093"/>
            <a:ext cx="6678454" cy="1388864"/>
          </a:xfrm>
          <a:prstGeom prst="roundRect">
            <a:avLst>
              <a:gd name="adj" fmla="val 14573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637502" y="5843230"/>
            <a:ext cx="404693" cy="404693"/>
          </a:xfrm>
          <a:prstGeom prst="roundRect">
            <a:avLst>
              <a:gd name="adj" fmla="val 22592646"/>
            </a:avLst>
          </a:prstGeom>
          <a:solidFill>
            <a:srgbClr val="48A8E2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48826" y="5954435"/>
            <a:ext cx="182047" cy="182047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637502" y="6382822"/>
            <a:ext cx="1587341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Easy Integration</a:t>
            </a:r>
            <a:endParaRPr lang="en-US" sz="1200" dirty="0"/>
          </a:p>
        </p:txBody>
      </p:sp>
      <p:sp>
        <p:nvSpPr>
          <p:cNvPr id="23" name="Text 16"/>
          <p:cNvSpPr/>
          <p:nvPr/>
        </p:nvSpPr>
        <p:spPr>
          <a:xfrm>
            <a:off x="7637502" y="6716078"/>
            <a:ext cx="6378178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Connects effortlessly with Java backend and MySQL databases for robust data management</a:t>
            </a:r>
            <a:endParaRPr lang="en-US" sz="10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CBE340-CA27-ECDE-D0C9-0E69789563C9}"/>
              </a:ext>
            </a:extLst>
          </p:cNvPr>
          <p:cNvSpPr/>
          <p:nvPr/>
        </p:nvSpPr>
        <p:spPr>
          <a:xfrm>
            <a:off x="12756995" y="7727795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7125" y="634127"/>
            <a:ext cx="5931456" cy="678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Core Features Overview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807125" y="1773674"/>
            <a:ext cx="6392704" cy="2798445"/>
          </a:xfrm>
          <a:prstGeom prst="roundRect">
            <a:avLst>
              <a:gd name="adj" fmla="val 12362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7605" y="1804154"/>
            <a:ext cx="6331744" cy="691872"/>
          </a:xfrm>
          <a:prstGeom prst="roundRect">
            <a:avLst>
              <a:gd name="adj" fmla="val 44714"/>
            </a:avLst>
          </a:prstGeom>
          <a:solidFill>
            <a:srgbClr val="00002E"/>
          </a:solidFill>
          <a:ln/>
        </p:spPr>
      </p:sp>
      <p:sp>
        <p:nvSpPr>
          <p:cNvPr id="5" name="Text 3"/>
          <p:cNvSpPr/>
          <p:nvPr/>
        </p:nvSpPr>
        <p:spPr>
          <a:xfrm>
            <a:off x="3830479" y="1922502"/>
            <a:ext cx="3458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1068229" y="2726650"/>
            <a:ext cx="2713196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Book Management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68229" y="3204091"/>
            <a:ext cx="5870496" cy="1106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Comprehensive tools to add, update, delete, and search books by title, author, or genre with advanced filtering capabilities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430452" y="1773674"/>
            <a:ext cx="6392823" cy="2798445"/>
          </a:xfrm>
          <a:prstGeom prst="roundRect">
            <a:avLst>
              <a:gd name="adj" fmla="val 12362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60933" y="1804154"/>
            <a:ext cx="6331863" cy="691872"/>
          </a:xfrm>
          <a:prstGeom prst="roundRect">
            <a:avLst>
              <a:gd name="adj" fmla="val 44714"/>
            </a:avLst>
          </a:prstGeom>
          <a:solidFill>
            <a:srgbClr val="00002E"/>
          </a:solidFill>
          <a:ln/>
        </p:spPr>
      </p:sp>
      <p:sp>
        <p:nvSpPr>
          <p:cNvPr id="10" name="Text 8"/>
          <p:cNvSpPr/>
          <p:nvPr/>
        </p:nvSpPr>
        <p:spPr>
          <a:xfrm>
            <a:off x="10453926" y="1922502"/>
            <a:ext cx="3458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9"/>
          <p:cNvSpPr/>
          <p:nvPr/>
        </p:nvSpPr>
        <p:spPr>
          <a:xfrm>
            <a:off x="7691557" y="2726650"/>
            <a:ext cx="27164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Member Management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691557" y="3204091"/>
            <a:ext cx="5870615" cy="1106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Register new library members, edit existing profiles, and efficiently remove inactive accounts to maintain data integrity</a:t>
            </a:r>
            <a:endParaRPr lang="en-US" sz="1800" dirty="0"/>
          </a:p>
        </p:txBody>
      </p:sp>
      <p:sp>
        <p:nvSpPr>
          <p:cNvPr id="13" name="Shape 11"/>
          <p:cNvSpPr/>
          <p:nvPr/>
        </p:nvSpPr>
        <p:spPr>
          <a:xfrm>
            <a:off x="807125" y="4802743"/>
            <a:ext cx="6392704" cy="2798445"/>
          </a:xfrm>
          <a:prstGeom prst="roundRect">
            <a:avLst>
              <a:gd name="adj" fmla="val 12362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37605" y="4833223"/>
            <a:ext cx="6331744" cy="691872"/>
          </a:xfrm>
          <a:prstGeom prst="roundRect">
            <a:avLst>
              <a:gd name="adj" fmla="val 44714"/>
            </a:avLst>
          </a:prstGeom>
          <a:solidFill>
            <a:srgbClr val="00002E"/>
          </a:solidFill>
          <a:ln/>
        </p:spPr>
      </p:sp>
      <p:sp>
        <p:nvSpPr>
          <p:cNvPr id="15" name="Text 13"/>
          <p:cNvSpPr/>
          <p:nvPr/>
        </p:nvSpPr>
        <p:spPr>
          <a:xfrm>
            <a:off x="3830479" y="4951571"/>
            <a:ext cx="3458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6" name="Text 14"/>
          <p:cNvSpPr/>
          <p:nvPr/>
        </p:nvSpPr>
        <p:spPr>
          <a:xfrm>
            <a:off x="1068229" y="5755719"/>
            <a:ext cx="2713196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Transaction Handling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1068229" y="6233160"/>
            <a:ext cx="5870496" cy="1106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Track borrowing and returns with automated overdue detection, fine calculation, and complete transaction history</a:t>
            </a:r>
            <a:endParaRPr lang="en-US" sz="1800" dirty="0"/>
          </a:p>
        </p:txBody>
      </p:sp>
      <p:sp>
        <p:nvSpPr>
          <p:cNvPr id="18" name="Shape 16"/>
          <p:cNvSpPr/>
          <p:nvPr/>
        </p:nvSpPr>
        <p:spPr>
          <a:xfrm>
            <a:off x="7430452" y="4802743"/>
            <a:ext cx="6392823" cy="2798445"/>
          </a:xfrm>
          <a:prstGeom prst="roundRect">
            <a:avLst>
              <a:gd name="adj" fmla="val 12362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48A8E2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60933" y="4833223"/>
            <a:ext cx="6331863" cy="691872"/>
          </a:xfrm>
          <a:prstGeom prst="roundRect">
            <a:avLst>
              <a:gd name="adj" fmla="val 44714"/>
            </a:avLst>
          </a:prstGeom>
          <a:solidFill>
            <a:srgbClr val="00002E"/>
          </a:solidFill>
          <a:ln/>
        </p:spPr>
      </p:sp>
      <p:sp>
        <p:nvSpPr>
          <p:cNvPr id="20" name="Text 18"/>
          <p:cNvSpPr/>
          <p:nvPr/>
        </p:nvSpPr>
        <p:spPr>
          <a:xfrm>
            <a:off x="10453926" y="4951571"/>
            <a:ext cx="3458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700" dirty="0"/>
          </a:p>
        </p:txBody>
      </p:sp>
      <p:sp>
        <p:nvSpPr>
          <p:cNvPr id="21" name="Text 19"/>
          <p:cNvSpPr/>
          <p:nvPr/>
        </p:nvSpPr>
        <p:spPr>
          <a:xfrm>
            <a:off x="7691557" y="5755719"/>
            <a:ext cx="2713196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Dashboard Analytics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7691557" y="6233160"/>
            <a:ext cx="5870615" cy="1106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statistics displaying active books, registered members, current transactions, and key performance metrics</a:t>
            </a:r>
            <a:endParaRPr lang="en-US" sz="18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2F528ED-F06E-7A66-47CE-88926AF807F9}"/>
              </a:ext>
            </a:extLst>
          </p:cNvPr>
          <p:cNvSpPr/>
          <p:nvPr/>
        </p:nvSpPr>
        <p:spPr>
          <a:xfrm>
            <a:off x="12756995" y="7727795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689" y="438150"/>
            <a:ext cx="5701308" cy="468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Roles &amp; Interaction Diagram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89" y="1225391"/>
            <a:ext cx="13515023" cy="61850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457484" y="2020314"/>
            <a:ext cx="2813592" cy="351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Member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10457484" y="2478104"/>
            <a:ext cx="3295257" cy="59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Search catalog and view borrowed books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1093240" y="4053275"/>
            <a:ext cx="2813592" cy="351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Librarian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877321" y="4511065"/>
            <a:ext cx="3029510" cy="59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 lending/returns and view reports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10457484" y="5102974"/>
            <a:ext cx="2813592" cy="351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10457484" y="5560764"/>
            <a:ext cx="3295257" cy="59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Full access: books, members, transactions, reports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57689" y="7180233"/>
            <a:ext cx="1874758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557689" y="7484642"/>
            <a:ext cx="4199573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Complete system control with full access to manage books, members, transactions, and generate comprehensive reports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153501" y="7247143"/>
            <a:ext cx="1874758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8A8E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Librarian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5153501" y="9882155"/>
            <a:ext cx="4338518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Handles day-to-day operations including book lending, returns, member assistance, and accessing activity reports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9888260" y="7235990"/>
            <a:ext cx="1874758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9ABA9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Member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9241485" y="7518095"/>
            <a:ext cx="4199573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Searches the catalog, views personal borrowed books, checks due dates, and manages their library profile</a:t>
            </a:r>
            <a:endParaRPr lang="en-US" sz="12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F9DE22-3B40-04AB-080D-381747BB8EDB}"/>
              </a:ext>
            </a:extLst>
          </p:cNvPr>
          <p:cNvSpPr/>
          <p:nvPr/>
        </p:nvSpPr>
        <p:spPr>
          <a:xfrm>
            <a:off x="12756995" y="7705493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E4D992-5F81-8F22-902B-87F6F3E1BF03}"/>
              </a:ext>
            </a:extLst>
          </p:cNvPr>
          <p:cNvSpPr txBox="1"/>
          <p:nvPr/>
        </p:nvSpPr>
        <p:spPr>
          <a:xfrm>
            <a:off x="2765499" y="7511555"/>
            <a:ext cx="7315200" cy="271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 lending/returns and view reports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3154" y="840700"/>
            <a:ext cx="7426404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JavaFX Interface Design Highlights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183154" y="1724739"/>
            <a:ext cx="447913" cy="447913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30139" y="1793081"/>
            <a:ext cx="2737842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Clean, Modern Aesthetics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830139" y="2205157"/>
            <a:ext cx="710350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Intuitive UI styled with custom CSS for professional appearance and effortless navigation across all screens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83154" y="3240286"/>
            <a:ext cx="447913" cy="447913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30139" y="3308628"/>
            <a:ext cx="2703909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Scene Builder Integration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830139" y="3720703"/>
            <a:ext cx="710350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design of all screens—Login, Dashboard, Book Management, and Member Management—using drag-and-drop tools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83154" y="4755833"/>
            <a:ext cx="447913" cy="447913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30139" y="4824174"/>
            <a:ext cx="234207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Dynamic Data Tables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830139" y="5236250"/>
            <a:ext cx="710350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TableViews display books and members with built-in sorting, filtering, and pagination for handling large datasets efficiently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83154" y="6271379"/>
            <a:ext cx="447913" cy="447913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30139" y="6339721"/>
            <a:ext cx="234207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Interactive Controls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830139" y="6751796"/>
            <a:ext cx="710350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Responsive buttons, forms, and dialogs enable seamless CRUD operations with real-time validation and user feedback</a:t>
            </a:r>
            <a:endParaRPr lang="en-US" sz="15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91F0FD-0F76-8824-D60B-6AD5AE88EB09}"/>
              </a:ext>
            </a:extLst>
          </p:cNvPr>
          <p:cNvSpPr/>
          <p:nvPr/>
        </p:nvSpPr>
        <p:spPr>
          <a:xfrm>
            <a:off x="12756995" y="7727795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589" y="559832"/>
            <a:ext cx="4790599" cy="598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Demonstration Flow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89" y="1565910"/>
            <a:ext cx="1017984" cy="12215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34170" y="1769507"/>
            <a:ext cx="2395299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Login Screen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934170" y="2191107"/>
            <a:ext cx="1198364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 authentication system validates credentials and grants role-based access to appropriate system features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89" y="2787491"/>
            <a:ext cx="1017984" cy="12215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34170" y="2991088"/>
            <a:ext cx="2395299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Dashboard Overview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934170" y="3412688"/>
            <a:ext cx="1198364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Central hub displaying quick statistics, recent activity, pending returns, overdue notifications, and system alerts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589" y="4009073"/>
            <a:ext cx="1017984" cy="12215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34170" y="4212669"/>
            <a:ext cx="2395299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Book Management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934170" y="4634270"/>
            <a:ext cx="1198364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 new titles with ISBN and details, update book information, mark lost items, and remove obsolete entries from catalog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589" y="5230654"/>
            <a:ext cx="1017984" cy="12215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34170" y="5434251"/>
            <a:ext cx="2398038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Member Management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934170" y="5855851"/>
            <a:ext cx="1198364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Register new members with contact details, edit existing profiles, suspend accounts, and remove inactive users from system</a:t>
            </a:r>
            <a:endParaRPr lang="en-US" sz="16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589" y="6452235"/>
            <a:ext cx="1017984" cy="122158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34170" y="6655832"/>
            <a:ext cx="2395299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Issue &amp; Return Books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934170" y="7077432"/>
            <a:ext cx="1198364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Process lending transactions, record returns with condition notes, automatically calculate late fines, and update availability status</a:t>
            </a:r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EF84F4-F917-439C-F9EC-15DF959E64CA}"/>
              </a:ext>
            </a:extLst>
          </p:cNvPr>
          <p:cNvSpPr/>
          <p:nvPr/>
        </p:nvSpPr>
        <p:spPr>
          <a:xfrm>
            <a:off x="12756995" y="7727795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223" y="504587"/>
            <a:ext cx="4597479" cy="539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Summary &amp; Next Steps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642223" y="1525667"/>
            <a:ext cx="7138749" cy="1452920"/>
          </a:xfrm>
          <a:prstGeom prst="roundRect">
            <a:avLst>
              <a:gd name="adj" fmla="val 1894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48558" y="1732002"/>
            <a:ext cx="2158722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Powerful Platform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848558" y="2185273"/>
            <a:ext cx="6726079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JavaFX provides a robust foundation for building rich, maintainable library management systems with professional-grade interfaces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642223" y="3162062"/>
            <a:ext cx="7138749" cy="1452920"/>
          </a:xfrm>
          <a:prstGeom prst="roundRect">
            <a:avLst>
              <a:gd name="adj" fmla="val 1894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48558" y="3368397"/>
            <a:ext cx="242589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D78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Expandable Architecture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48558" y="3821668"/>
            <a:ext cx="6726079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Modular design supports easy feature additions like email notifications, advanced reporting, and mobile integration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642223" y="4798457"/>
            <a:ext cx="7138749" cy="1452920"/>
          </a:xfrm>
          <a:prstGeom prst="roundRect">
            <a:avLst>
              <a:gd name="adj" fmla="val 1894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48558" y="5004792"/>
            <a:ext cx="2158722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48A8E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Ready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848558" y="5458063"/>
            <a:ext cx="6726079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Seamlessly integrates with MySQL or PostgreSQL for persistent storage, ensuring data reliability and scalability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642223" y="6549426"/>
            <a:ext cx="7138749" cy="30480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42223" y="6786205"/>
            <a:ext cx="7138749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Ready to explore?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Demo code available on GitHub at </a:t>
            </a:r>
            <a:r>
              <a:rPr lang="en-US" sz="1400" dirty="0">
                <a:solidFill>
                  <a:srgbClr val="000000"/>
                </a:solidFill>
                <a:highlight>
                  <a:srgbClr val="F2B42D"/>
                </a:highlight>
                <a:latin typeface="PT Sans" pitchFamily="34" charset="0"/>
                <a:ea typeface="PT Sans" pitchFamily="34" charset="-122"/>
                <a:cs typeface="PT Sans" pitchFamily="34" charset="-120"/>
              </a:rPr>
              <a:t>nipunnishamaheeka/library-management-system</a:t>
            </a:r>
            <a:endParaRPr lang="en-US" sz="14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68" y="1525667"/>
            <a:ext cx="5759410" cy="5759410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8511421" y="7491413"/>
            <a:ext cx="5484257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"Let's build a seamless library experience together and transform how communities access knowledge!"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8236268" y="7491413"/>
            <a:ext cx="22860" cy="586978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402A3B8-9563-B442-7A39-5E5290509D5A}"/>
              </a:ext>
            </a:extLst>
          </p:cNvPr>
          <p:cNvSpPr/>
          <p:nvPr/>
        </p:nvSpPr>
        <p:spPr>
          <a:xfrm>
            <a:off x="12756995" y="7727795"/>
            <a:ext cx="1862254" cy="490654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FFF921-CE48-FFDC-B5AB-9D2E4D038BDC}"/>
              </a:ext>
            </a:extLst>
          </p:cNvPr>
          <p:cNvSpPr/>
          <p:nvPr/>
        </p:nvSpPr>
        <p:spPr>
          <a:xfrm>
            <a:off x="512956" y="6786205"/>
            <a:ext cx="7038821" cy="705208"/>
          </a:xfrm>
          <a:prstGeom prst="rect">
            <a:avLst/>
          </a:prstGeom>
          <a:solidFill>
            <a:srgbClr val="01012E"/>
          </a:solidFill>
          <a:ln>
            <a:solidFill>
              <a:srgbClr val="0101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541</Words>
  <Application>Microsoft Office PowerPoint</Application>
  <PresentationFormat>Custom</PresentationFormat>
  <Paragraphs>74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PT Sans</vt:lpstr>
      <vt:lpstr>Arial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SHNEHA GUPTA</dc:creator>
  <cp:lastModifiedBy>SHNEHA GUPTA</cp:lastModifiedBy>
  <cp:revision>3</cp:revision>
  <dcterms:created xsi:type="dcterms:W3CDTF">2025-11-27T08:07:38Z</dcterms:created>
  <dcterms:modified xsi:type="dcterms:W3CDTF">2025-11-29T15:13:43Z</dcterms:modified>
</cp:coreProperties>
</file>